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1"/>
  </p:handoutMasterIdLst>
  <p:sldIdLst>
    <p:sldId id="257" r:id="rId2"/>
    <p:sldId id="258" r:id="rId3"/>
    <p:sldId id="266" r:id="rId4"/>
    <p:sldId id="259" r:id="rId5"/>
    <p:sldId id="260" r:id="rId6"/>
    <p:sldId id="261" r:id="rId7"/>
    <p:sldId id="263" r:id="rId8"/>
    <p:sldId id="262" r:id="rId9"/>
    <p:sldId id="264" r:id="rId10"/>
    <p:sldId id="265" r:id="rId11"/>
    <p:sldId id="267" r:id="rId12"/>
    <p:sldId id="268" r:id="rId13"/>
    <p:sldId id="270" r:id="rId14"/>
    <p:sldId id="269" r:id="rId15"/>
    <p:sldId id="271" r:id="rId16"/>
    <p:sldId id="273" r:id="rId17"/>
    <p:sldId id="272" r:id="rId18"/>
    <p:sldId id="274" r:id="rId19"/>
    <p:sldId id="275" r:id="rId20"/>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72" autoAdjust="0"/>
  </p:normalViewPr>
  <p:slideViewPr>
    <p:cSldViewPr snapToGrid="0" snapToObjects="1">
      <p:cViewPr varScale="1">
        <p:scale>
          <a:sx n="176" d="100"/>
          <a:sy n="176" d="100"/>
        </p:scale>
        <p:origin x="-832"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C606C5-C6E3-4649-9CB7-DF8B148CD2CE}" type="datetimeFigureOut">
              <a:rPr lang="it-IT" smtClean="0"/>
              <a:t>28/09/17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DB726D-BB6C-5B42-A1AF-456B6A12EA06}" type="slidenum">
              <a:rPr lang="it-IT" smtClean="0"/>
              <a:t>‹n.›</a:t>
            </a:fld>
            <a:endParaRPr lang="it-IT"/>
          </a:p>
        </p:txBody>
      </p:sp>
    </p:spTree>
    <p:extLst>
      <p:ext uri="{BB962C8B-B14F-4D97-AF65-F5344CB8AC3E}">
        <p14:creationId xmlns:p14="http://schemas.microsoft.com/office/powerpoint/2010/main" val="22993942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75EFDBA-AC1C-544C-A96C-6A738DCD59EA}" type="datetimeFigureOut">
              <a:rPr lang="it-IT" smtClean="0"/>
              <a:t>28/09/17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92372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5EFDBA-AC1C-544C-A96C-6A738DCD59EA}" type="datetimeFigureOut">
              <a:rPr lang="it-IT" smtClean="0"/>
              <a:t>28/09/17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519467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5EFDBA-AC1C-544C-A96C-6A738DCD59EA}" type="datetimeFigureOut">
              <a:rPr lang="it-IT" smtClean="0"/>
              <a:t>28/09/17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118914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75EFDBA-AC1C-544C-A96C-6A738DCD59EA}" type="datetimeFigureOut">
              <a:rPr lang="it-IT" smtClean="0"/>
              <a:t>28/09/17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106773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75EFDBA-AC1C-544C-A96C-6A738DCD59EA}" type="datetimeFigureOut">
              <a:rPr lang="it-IT" smtClean="0"/>
              <a:t>28/09/17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48733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75EFDBA-AC1C-544C-A96C-6A738DCD59EA}" type="datetimeFigureOut">
              <a:rPr lang="it-IT" smtClean="0"/>
              <a:t>28/09/17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53787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75EFDBA-AC1C-544C-A96C-6A738DCD59EA}" type="datetimeFigureOut">
              <a:rPr lang="it-IT" smtClean="0"/>
              <a:t>28/09/17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1585008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475EFDBA-AC1C-544C-A96C-6A738DCD59EA}" type="datetimeFigureOut">
              <a:rPr lang="it-IT" smtClean="0"/>
              <a:t>28/09/17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310780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75EFDBA-AC1C-544C-A96C-6A738DCD59EA}" type="datetimeFigureOut">
              <a:rPr lang="it-IT" smtClean="0"/>
              <a:t>28/09/17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015414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75EFDBA-AC1C-544C-A96C-6A738DCD59EA}" type="datetimeFigureOut">
              <a:rPr lang="it-IT" smtClean="0"/>
              <a:t>28/09/17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21315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75EFDBA-AC1C-544C-A96C-6A738DCD59EA}" type="datetimeFigureOut">
              <a:rPr lang="it-IT" smtClean="0"/>
              <a:t>28/09/17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EB4CC0-67F0-CF40-A0F9-69433C1CB42C}" type="slidenum">
              <a:rPr lang="it-IT" smtClean="0"/>
              <a:t>‹n.›</a:t>
            </a:fld>
            <a:endParaRPr lang="it-IT"/>
          </a:p>
        </p:txBody>
      </p:sp>
    </p:spTree>
    <p:extLst>
      <p:ext uri="{BB962C8B-B14F-4D97-AF65-F5344CB8AC3E}">
        <p14:creationId xmlns:p14="http://schemas.microsoft.com/office/powerpoint/2010/main" val="1016913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5EFDBA-AC1C-544C-A96C-6A738DCD59EA}" type="datetimeFigureOut">
              <a:rPr lang="it-IT" smtClean="0"/>
              <a:t>28/09/17</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7EB4CC0-67F0-CF40-A0F9-69433C1CB42C}" type="slidenum">
              <a:rPr lang="it-IT" smtClean="0"/>
              <a:t>‹n.›</a:t>
            </a:fld>
            <a:endParaRPr lang="it-IT"/>
          </a:p>
        </p:txBody>
      </p:sp>
    </p:spTree>
    <p:extLst>
      <p:ext uri="{BB962C8B-B14F-4D97-AF65-F5344CB8AC3E}">
        <p14:creationId xmlns:p14="http://schemas.microsoft.com/office/powerpoint/2010/main" val="393667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1569660"/>
          </a:xfrm>
          <a:prstGeom prst="rect">
            <a:avLst/>
          </a:prstGeom>
          <a:noFill/>
        </p:spPr>
        <p:txBody>
          <a:bodyPr wrap="square" rtlCol="0">
            <a:spAutoFit/>
          </a:bodyPr>
          <a:lstStyle/>
          <a:p>
            <a:pPr algn="ctr"/>
            <a:r>
              <a:rPr lang="it-IT" sz="3200" b="1" dirty="0" smtClean="0">
                <a:latin typeface="Avenir Book"/>
                <a:cs typeface="Avenir Book"/>
              </a:rPr>
              <a:t>Opportunità </a:t>
            </a:r>
            <a:r>
              <a:rPr lang="it-IT" sz="3200" b="1" dirty="0">
                <a:latin typeface="Avenir Book"/>
                <a:cs typeface="Avenir Book"/>
              </a:rPr>
              <a:t>e </a:t>
            </a:r>
            <a:r>
              <a:rPr lang="it-IT" sz="3200" b="1" dirty="0" smtClean="0">
                <a:latin typeface="Avenir Book"/>
                <a:cs typeface="Avenir Book"/>
              </a:rPr>
              <a:t>criticità</a:t>
            </a:r>
          </a:p>
          <a:p>
            <a:pPr algn="ctr"/>
            <a:r>
              <a:rPr lang="it-IT" sz="3200" b="1" dirty="0" smtClean="0">
                <a:latin typeface="Avenir Book"/>
                <a:cs typeface="Avenir Book"/>
              </a:rPr>
              <a:t>per </a:t>
            </a:r>
            <a:r>
              <a:rPr lang="it-IT" sz="3200" b="1" dirty="0">
                <a:latin typeface="Avenir Book"/>
                <a:cs typeface="Avenir Book"/>
              </a:rPr>
              <a:t>le </a:t>
            </a:r>
            <a:r>
              <a:rPr lang="it-IT" sz="3200" b="1" dirty="0" smtClean="0">
                <a:latin typeface="Avenir Book"/>
                <a:cs typeface="Avenir Book"/>
              </a:rPr>
              <a:t>AVIS </a:t>
            </a:r>
            <a:r>
              <a:rPr lang="it-IT" sz="3200" b="1" dirty="0" smtClean="0">
                <a:latin typeface="Avenir Book"/>
                <a:cs typeface="Avenir Book"/>
              </a:rPr>
              <a:t>territoriali</a:t>
            </a:r>
          </a:p>
          <a:p>
            <a:pPr algn="ctr"/>
            <a:r>
              <a:rPr lang="it-IT" sz="3200" b="1" dirty="0" smtClean="0">
                <a:latin typeface="Avenir Book"/>
                <a:cs typeface="Avenir Book"/>
              </a:rPr>
              <a:t>alla </a:t>
            </a:r>
            <a:r>
              <a:rPr lang="it-IT" sz="3200" b="1" dirty="0">
                <a:latin typeface="Avenir Book"/>
                <a:cs typeface="Avenir Book"/>
              </a:rPr>
              <a:t>luce delle nuove </a:t>
            </a:r>
            <a:r>
              <a:rPr lang="it-IT" sz="3200" b="1" dirty="0" smtClean="0">
                <a:latin typeface="Avenir Book"/>
                <a:cs typeface="Avenir Book"/>
              </a:rPr>
              <a:t>norme</a:t>
            </a:r>
            <a:endParaRPr lang="it-IT" sz="3200" b="1" dirty="0">
              <a:latin typeface="Avenir Book"/>
              <a:cs typeface="Avenir Book"/>
            </a:endParaRPr>
          </a:p>
        </p:txBody>
      </p:sp>
      <p:sp>
        <p:nvSpPr>
          <p:cNvPr id="7" name="CasellaDiTesto 6"/>
          <p:cNvSpPr txBox="1"/>
          <p:nvPr/>
        </p:nvSpPr>
        <p:spPr>
          <a:xfrm>
            <a:off x="757641" y="2998882"/>
            <a:ext cx="7662993" cy="646331"/>
          </a:xfrm>
          <a:prstGeom prst="rect">
            <a:avLst/>
          </a:prstGeom>
          <a:noFill/>
        </p:spPr>
        <p:txBody>
          <a:bodyPr wrap="square" rtlCol="0">
            <a:spAutoFit/>
          </a:bodyPr>
          <a:lstStyle/>
          <a:p>
            <a:pPr algn="ctr"/>
            <a:r>
              <a:rPr lang="it-IT" dirty="0" smtClean="0">
                <a:latin typeface="Avenir Book"/>
                <a:cs typeface="Avenir Book"/>
              </a:rPr>
              <a:t>Oscar Bianchi</a:t>
            </a:r>
          </a:p>
          <a:p>
            <a:pPr algn="ctr"/>
            <a:r>
              <a:rPr lang="it-IT" dirty="0" smtClean="0">
                <a:latin typeface="Avenir Book"/>
                <a:cs typeface="Avenir Book"/>
              </a:rPr>
              <a:t>Presidente AVIS Regionale Lombardia e CSV Bergamo</a:t>
            </a:r>
            <a:endParaRPr lang="it-IT" dirty="0">
              <a:latin typeface="Avenir Book"/>
              <a:cs typeface="Avenir Book"/>
            </a:endParaRPr>
          </a:p>
        </p:txBody>
      </p:sp>
    </p:spTree>
    <p:extLst>
      <p:ext uri="{BB962C8B-B14F-4D97-AF65-F5344CB8AC3E}">
        <p14:creationId xmlns:p14="http://schemas.microsoft.com/office/powerpoint/2010/main" val="808721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Adempimenti burocratici</a:t>
            </a:r>
          </a:p>
        </p:txBody>
      </p:sp>
      <p:sp>
        <p:nvSpPr>
          <p:cNvPr id="7" name="CasellaDiTesto 6"/>
          <p:cNvSpPr txBox="1"/>
          <p:nvPr/>
        </p:nvSpPr>
        <p:spPr>
          <a:xfrm>
            <a:off x="574472" y="963236"/>
            <a:ext cx="7997690" cy="3293209"/>
          </a:xfrm>
          <a:prstGeom prst="rect">
            <a:avLst/>
          </a:prstGeom>
          <a:noFill/>
        </p:spPr>
        <p:txBody>
          <a:bodyPr wrap="square" rtlCol="0">
            <a:spAutoFit/>
          </a:bodyPr>
          <a:lstStyle/>
          <a:p>
            <a:pPr algn="just"/>
            <a:r>
              <a:rPr lang="it-IT" sz="1600" dirty="0" smtClean="0">
                <a:latin typeface="Avenir Book"/>
                <a:cs typeface="Avenir Book"/>
              </a:rPr>
              <a:t>Il nuovo regime prevede però un aumento degli adempimenti normativi e burocratici, che può spiegarsi per la spinta che si intende dare al processo di rafforzamento della strutturazione, affidabilità e trasparenza degli ETS, in qualità di interlocutori sempre più significativi per la Pubblica Amministrazione.</a:t>
            </a:r>
          </a:p>
          <a:p>
            <a:pPr algn="just"/>
            <a:endParaRPr lang="it-IT" sz="1600" dirty="0">
              <a:latin typeface="Avenir Book"/>
              <a:cs typeface="Avenir Book"/>
            </a:endParaRPr>
          </a:p>
          <a:p>
            <a:pPr algn="just"/>
            <a:r>
              <a:rPr lang="it-IT" sz="1600" dirty="0" smtClean="0">
                <a:latin typeface="Avenir Book"/>
                <a:cs typeface="Avenir Book"/>
              </a:rPr>
              <a:t>Tra gli altri: obbligo di formazione del bilancio su modelli ministeriali e deposito presso il Registro Unico del Terzo Settore (articolo 13); obblighi contabili più stringenti (articolo 87); obbligo oltre certe soglie di redazione del bilancio sociale (articolo 14); obbligo di tenuta dei libri sociali (articolo 15); assoggettamento ad azioni di controllo da terzi (articoli 92 e 93</a:t>
            </a:r>
            <a:r>
              <a:rPr lang="it-IT" sz="1600" dirty="0" smtClean="0">
                <a:latin typeface="Avenir Book"/>
                <a:cs typeface="Avenir Book"/>
              </a:rPr>
              <a:t>).</a:t>
            </a:r>
            <a:endParaRPr lang="it-IT" sz="1600" dirty="0" smtClean="0">
              <a:latin typeface="Avenir Book"/>
              <a:cs typeface="Avenir Book"/>
            </a:endParaRPr>
          </a:p>
          <a:p>
            <a:pPr marL="285750" indent="-285750" algn="just">
              <a:buFont typeface="Arial"/>
              <a:buChar char="•"/>
            </a:pPr>
            <a:endParaRPr lang="it-IT" sz="1600" dirty="0">
              <a:latin typeface="Avenir Book"/>
              <a:cs typeface="Avenir Book"/>
            </a:endParaRPr>
          </a:p>
          <a:p>
            <a:pPr algn="just"/>
            <a:r>
              <a:rPr lang="it-IT" sz="1600" dirty="0" smtClean="0">
                <a:latin typeface="Avenir Book"/>
                <a:cs typeface="Avenir Book"/>
              </a:rPr>
              <a:t>Un problema soprattutto per le piccole AVIS, che rafforza il ruolo di service che possono svolgere i livelli superiori.</a:t>
            </a:r>
          </a:p>
        </p:txBody>
      </p:sp>
    </p:spTree>
    <p:extLst>
      <p:ext uri="{BB962C8B-B14F-4D97-AF65-F5344CB8AC3E}">
        <p14:creationId xmlns:p14="http://schemas.microsoft.com/office/powerpoint/2010/main" val="3901613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Le piccole associazioni_1</a:t>
            </a:r>
          </a:p>
        </p:txBody>
      </p:sp>
      <p:sp>
        <p:nvSpPr>
          <p:cNvPr id="7" name="CasellaDiTesto 6"/>
          <p:cNvSpPr txBox="1"/>
          <p:nvPr/>
        </p:nvSpPr>
        <p:spPr>
          <a:xfrm>
            <a:off x="574472" y="963236"/>
            <a:ext cx="7997690" cy="2800766"/>
          </a:xfrm>
          <a:prstGeom prst="rect">
            <a:avLst/>
          </a:prstGeom>
          <a:noFill/>
        </p:spPr>
        <p:txBody>
          <a:bodyPr wrap="square" rtlCol="0">
            <a:spAutoFit/>
          </a:bodyPr>
          <a:lstStyle/>
          <a:p>
            <a:pPr algn="just"/>
            <a:r>
              <a:rPr lang="it-IT" sz="1600" dirty="0" smtClean="0">
                <a:latin typeface="Avenir Book"/>
                <a:cs typeface="Avenir Book"/>
              </a:rPr>
              <a:t>Come si capisce anche dall’aumento degli adempimenti, questo non sarà più un “mondo per piccoli</a:t>
            </a:r>
            <a:r>
              <a:rPr lang="it-IT" sz="1600" dirty="0" smtClean="0">
                <a:latin typeface="Avenir Book"/>
                <a:cs typeface="Avenir Book"/>
              </a:rPr>
              <a:t>”:</a:t>
            </a:r>
            <a:endParaRPr lang="it-IT" sz="1600" dirty="0" smtClean="0">
              <a:latin typeface="Avenir Book"/>
              <a:cs typeface="Avenir Book"/>
            </a:endParaRPr>
          </a:p>
          <a:p>
            <a:pPr algn="just"/>
            <a:endParaRPr lang="it-IT" sz="1600" dirty="0" smtClean="0">
              <a:latin typeface="Avenir Book"/>
              <a:cs typeface="Avenir Book"/>
            </a:endParaRPr>
          </a:p>
          <a:p>
            <a:pPr algn="just"/>
            <a:r>
              <a:rPr lang="it-IT" sz="1600" dirty="0" smtClean="0">
                <a:latin typeface="Avenir Book"/>
                <a:cs typeface="Avenir Book"/>
              </a:rPr>
              <a:t>L’articolo 32 del Codice del Terzo Settore definisce le organizzazioni di volontariato quali enti del Terzo </a:t>
            </a:r>
            <a:r>
              <a:rPr lang="it-IT" sz="1600" dirty="0" smtClean="0">
                <a:latin typeface="Avenir Book"/>
                <a:cs typeface="Avenir Book"/>
              </a:rPr>
              <a:t>Settore </a:t>
            </a:r>
            <a:r>
              <a:rPr lang="it-IT" sz="1600" dirty="0" smtClean="0">
                <a:latin typeface="Avenir Book"/>
                <a:cs typeface="Avenir Book"/>
              </a:rPr>
              <a:t>a condizione che siano costituite in forma di associazione, riconosciuta o non riconosciuta, da un numero non inferiore a sette persone fisiche o a tre organizzazioni di volontariato.</a:t>
            </a:r>
          </a:p>
          <a:p>
            <a:pPr algn="just"/>
            <a:endParaRPr lang="it-IT" sz="1600" dirty="0">
              <a:latin typeface="Avenir Book"/>
              <a:cs typeface="Avenir Book"/>
            </a:endParaRPr>
          </a:p>
          <a:p>
            <a:pPr algn="just"/>
            <a:r>
              <a:rPr lang="it-IT" sz="1600" dirty="0" smtClean="0">
                <a:latin typeface="Avenir Book"/>
                <a:cs typeface="Avenir Book"/>
              </a:rPr>
              <a:t>E’ un problema che sulla carta non si presenta per le AVIS, poiché i soci donatori rappresentano di norma un numero più che adeguato per soddisfare i criteri di legge anche da parte delle AVIS più piccole, ma</a:t>
            </a:r>
            <a:r>
              <a:rPr lang="mr-IN" sz="1600" dirty="0" smtClean="0">
                <a:latin typeface="Avenir Book"/>
                <a:cs typeface="Avenir Book"/>
              </a:rPr>
              <a:t>…</a:t>
            </a:r>
            <a:endParaRPr lang="it-IT" sz="1600" dirty="0" smtClean="0">
              <a:latin typeface="Avenir Book"/>
              <a:cs typeface="Avenir Book"/>
            </a:endParaRPr>
          </a:p>
        </p:txBody>
      </p:sp>
    </p:spTree>
    <p:extLst>
      <p:ext uri="{BB962C8B-B14F-4D97-AF65-F5344CB8AC3E}">
        <p14:creationId xmlns:p14="http://schemas.microsoft.com/office/powerpoint/2010/main" val="7368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Le piccole associazioni_2</a:t>
            </a:r>
          </a:p>
        </p:txBody>
      </p:sp>
      <p:sp>
        <p:nvSpPr>
          <p:cNvPr id="7" name="CasellaDiTesto 6"/>
          <p:cNvSpPr txBox="1"/>
          <p:nvPr/>
        </p:nvSpPr>
        <p:spPr>
          <a:xfrm>
            <a:off x="574472" y="963236"/>
            <a:ext cx="7997690" cy="2800766"/>
          </a:xfrm>
          <a:prstGeom prst="rect">
            <a:avLst/>
          </a:prstGeom>
          <a:noFill/>
        </p:spPr>
        <p:txBody>
          <a:bodyPr wrap="square" rtlCol="0">
            <a:spAutoFit/>
          </a:bodyPr>
          <a:lstStyle/>
          <a:p>
            <a:pPr algn="just"/>
            <a:r>
              <a:rPr lang="mr-IN" sz="1600" dirty="0" smtClean="0">
                <a:latin typeface="Avenir Book"/>
                <a:cs typeface="Avenir Book"/>
              </a:rPr>
              <a:t>…</a:t>
            </a:r>
            <a:r>
              <a:rPr lang="it-IT" sz="1600" dirty="0" smtClean="0">
                <a:latin typeface="Avenir Book"/>
                <a:cs typeface="Avenir Book"/>
              </a:rPr>
              <a:t> d’altra parte, la quantificazione del numero minimo di soci, non rintracciabile nella Costituzione né nel Codice Civile, si spiega nella ratio della norma di disegnare un sistema composto prevalentemente da organizzazioni strutturate, stabili e affidabili; ma si inserisce in una più ampia riflessione sul processo da tempo in atto di grande frammentazione e parcellizzazione del volontariato.</a:t>
            </a:r>
          </a:p>
          <a:p>
            <a:pPr algn="just"/>
            <a:endParaRPr lang="it-IT" sz="1600" dirty="0" smtClean="0">
              <a:latin typeface="Avenir Book"/>
              <a:cs typeface="Avenir Book"/>
            </a:endParaRPr>
          </a:p>
          <a:p>
            <a:pPr algn="just"/>
            <a:r>
              <a:rPr lang="it-IT" sz="1600" dirty="0" smtClean="0">
                <a:latin typeface="Avenir Book"/>
                <a:cs typeface="Avenir Book"/>
              </a:rPr>
              <a:t>E’ un fenomeno che interroga senza dubbio anche il mondo AVIS, che trova nella presenza capillare e radicata nel territorio una delle sue caratteristiche più distintive ma che apre al tema della sostenibilità delle micro associazioni e della loro reale capacità di essere soggetti significativi dentro le loro comunità; e di conseguenza alla funzione di sostegno e supporto che possono/devono svolgere i livelli superiori.</a:t>
            </a:r>
          </a:p>
        </p:txBody>
      </p:sp>
    </p:spTree>
    <p:extLst>
      <p:ext uri="{BB962C8B-B14F-4D97-AF65-F5344CB8AC3E}">
        <p14:creationId xmlns:p14="http://schemas.microsoft.com/office/powerpoint/2010/main" val="342106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La cultura del dono</a:t>
            </a:r>
          </a:p>
        </p:txBody>
      </p:sp>
      <p:sp>
        <p:nvSpPr>
          <p:cNvPr id="7" name="CasellaDiTesto 6"/>
          <p:cNvSpPr txBox="1"/>
          <p:nvPr/>
        </p:nvSpPr>
        <p:spPr>
          <a:xfrm>
            <a:off x="574472" y="963236"/>
            <a:ext cx="7997690" cy="2308324"/>
          </a:xfrm>
          <a:prstGeom prst="rect">
            <a:avLst/>
          </a:prstGeom>
          <a:noFill/>
        </p:spPr>
        <p:txBody>
          <a:bodyPr wrap="square" rtlCol="0">
            <a:spAutoFit/>
          </a:bodyPr>
          <a:lstStyle/>
          <a:p>
            <a:pPr algn="just"/>
            <a:r>
              <a:rPr lang="it-IT" sz="1600" dirty="0" smtClean="0">
                <a:latin typeface="Avenir Book"/>
                <a:cs typeface="Avenir Book"/>
              </a:rPr>
              <a:t>L’articolo 19 del Codice del Terzo Settore introduce un passaggio molto interessante, in quanto riconosce pienamente il valore formativo delle esperienze di volontariato: le amministrazioni pubbliche infatti sono chiamate, per quanto loro possibile, a promuovere la cultura del volontariato in particolare con i giovani.</a:t>
            </a:r>
          </a:p>
          <a:p>
            <a:pPr algn="just"/>
            <a:endParaRPr lang="it-IT" sz="1600" dirty="0" smtClean="0">
              <a:latin typeface="Avenir Book"/>
              <a:cs typeface="Avenir Book"/>
            </a:endParaRPr>
          </a:p>
          <a:p>
            <a:pPr algn="just"/>
            <a:r>
              <a:rPr lang="it-IT" sz="1600" dirty="0" smtClean="0">
                <a:latin typeface="Avenir Book"/>
                <a:cs typeface="Avenir Book"/>
              </a:rPr>
              <a:t>E’ una fondamentale conferma della necessità per AVIS di investire nelle iniziative proposte alle scuole di ogni ordine e grado di promozione della cultura del dono, sia per garantire nel tempo un graduale e continuo ricambio generazionale dei donatori sia per aumentare nella cittadinanza la consapevolezza l’importanza di donare.</a:t>
            </a:r>
          </a:p>
        </p:txBody>
      </p:sp>
    </p:spTree>
    <p:extLst>
      <p:ext uri="{BB962C8B-B14F-4D97-AF65-F5344CB8AC3E}">
        <p14:creationId xmlns:p14="http://schemas.microsoft.com/office/powerpoint/2010/main" val="401187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Il valore formativo</a:t>
            </a:r>
          </a:p>
        </p:txBody>
      </p:sp>
      <p:sp>
        <p:nvSpPr>
          <p:cNvPr id="7" name="CasellaDiTesto 6"/>
          <p:cNvSpPr txBox="1"/>
          <p:nvPr/>
        </p:nvSpPr>
        <p:spPr>
          <a:xfrm>
            <a:off x="574472" y="963236"/>
            <a:ext cx="7997690" cy="3785652"/>
          </a:xfrm>
          <a:prstGeom prst="rect">
            <a:avLst/>
          </a:prstGeom>
          <a:noFill/>
        </p:spPr>
        <p:txBody>
          <a:bodyPr wrap="square" rtlCol="0">
            <a:spAutoFit/>
          </a:bodyPr>
          <a:lstStyle/>
          <a:p>
            <a:pPr algn="just"/>
            <a:r>
              <a:rPr lang="it-IT" sz="1600" dirty="0" smtClean="0">
                <a:latin typeface="Avenir Book"/>
                <a:cs typeface="Avenir Book"/>
              </a:rPr>
              <a:t>Nello stesso articolato, sembra interessante in particolare il riconoscimento in ambito scolastico e lavorativo delle competenze acquisite nello svolgimento di attività o percorsi di volontariato; e la possibilità che le Università possano riconoscere crediti formativi a favore degli studenti che abbiano svolto attività di volontariato certificate nelle organizzazioni di volontariato o in altri enti del Terzo </a:t>
            </a:r>
            <a:r>
              <a:rPr lang="it-IT" sz="1600" dirty="0" smtClean="0">
                <a:latin typeface="Avenir Book"/>
                <a:cs typeface="Avenir Book"/>
              </a:rPr>
              <a:t>Settore </a:t>
            </a:r>
            <a:r>
              <a:rPr lang="it-IT" sz="1600" dirty="0" smtClean="0">
                <a:latin typeface="Avenir Book"/>
                <a:cs typeface="Avenir Book"/>
              </a:rPr>
              <a:t>rilevanti per la crescita professionale e per il curriculum degli studi.</a:t>
            </a:r>
          </a:p>
          <a:p>
            <a:pPr algn="just"/>
            <a:endParaRPr lang="it-IT" sz="1600" dirty="0">
              <a:latin typeface="Avenir Book"/>
              <a:cs typeface="Avenir Book"/>
            </a:endParaRPr>
          </a:p>
          <a:p>
            <a:pPr algn="just"/>
            <a:r>
              <a:rPr lang="it-IT" sz="1600" dirty="0" smtClean="0">
                <a:latin typeface="Avenir Book"/>
                <a:cs typeface="Avenir Book"/>
              </a:rPr>
              <a:t>Il volontariato è un luogo straordinario per la maturazione delle </a:t>
            </a:r>
            <a:r>
              <a:rPr lang="it-IT" sz="1600" dirty="0" smtClean="0">
                <a:latin typeface="Avenir Book"/>
                <a:cs typeface="Avenir Book"/>
              </a:rPr>
              <a:t>“soft </a:t>
            </a:r>
            <a:r>
              <a:rPr lang="it-IT" sz="1600" dirty="0" err="1" smtClean="0">
                <a:latin typeface="Avenir Book"/>
                <a:cs typeface="Avenir Book"/>
              </a:rPr>
              <a:t>skills</a:t>
            </a:r>
            <a:r>
              <a:rPr lang="it-IT" sz="1600" dirty="0" smtClean="0">
                <a:latin typeface="Avenir Book"/>
                <a:cs typeface="Avenir Book"/>
              </a:rPr>
              <a:t>”, </a:t>
            </a:r>
            <a:r>
              <a:rPr lang="it-IT" sz="1600" dirty="0" smtClean="0">
                <a:latin typeface="Avenir Book"/>
                <a:cs typeface="Avenir Book"/>
              </a:rPr>
              <a:t>competenze per la vita ormai riconosciute come strategiche per la formazione al lavoro.</a:t>
            </a:r>
          </a:p>
          <a:p>
            <a:pPr algn="just"/>
            <a:endParaRPr lang="it-IT" sz="1600" dirty="0">
              <a:latin typeface="Avenir Book"/>
              <a:cs typeface="Avenir Book"/>
            </a:endParaRPr>
          </a:p>
          <a:p>
            <a:pPr algn="just"/>
            <a:r>
              <a:rPr lang="it-IT" sz="1600" dirty="0" smtClean="0">
                <a:latin typeface="Avenir Book"/>
                <a:cs typeface="Avenir Book"/>
              </a:rPr>
              <a:t>Ciò apre opportunità di collaborazione sia con il mondo dell’alta formazione che con quello delle professioni: sono spazi preziosi per affermare un più condiviso riconoscimento del valore di AVIS per le nostre comunità.</a:t>
            </a:r>
          </a:p>
          <a:p>
            <a:pPr algn="just"/>
            <a:endParaRPr lang="it-IT" sz="1600" dirty="0" smtClean="0">
              <a:latin typeface="Avenir Book"/>
              <a:cs typeface="Avenir Book"/>
            </a:endParaRPr>
          </a:p>
        </p:txBody>
      </p:sp>
    </p:spTree>
    <p:extLst>
      <p:ext uri="{BB962C8B-B14F-4D97-AF65-F5344CB8AC3E}">
        <p14:creationId xmlns:p14="http://schemas.microsoft.com/office/powerpoint/2010/main" val="457562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Servizio Civile Universale</a:t>
            </a:r>
          </a:p>
        </p:txBody>
      </p:sp>
      <p:sp>
        <p:nvSpPr>
          <p:cNvPr id="7" name="CasellaDiTesto 6"/>
          <p:cNvSpPr txBox="1"/>
          <p:nvPr/>
        </p:nvSpPr>
        <p:spPr>
          <a:xfrm>
            <a:off x="574472" y="963236"/>
            <a:ext cx="7997690" cy="3293209"/>
          </a:xfrm>
          <a:prstGeom prst="rect">
            <a:avLst/>
          </a:prstGeom>
          <a:noFill/>
        </p:spPr>
        <p:txBody>
          <a:bodyPr wrap="square" rtlCol="0">
            <a:spAutoFit/>
          </a:bodyPr>
          <a:lstStyle/>
          <a:p>
            <a:pPr algn="just"/>
            <a:r>
              <a:rPr lang="it-IT" sz="1600" dirty="0" smtClean="0">
                <a:latin typeface="Avenir Book"/>
                <a:cs typeface="Avenir Book"/>
              </a:rPr>
              <a:t>Il Decreto Legislativo 40/2017, il primo emanato dal Governo in attuazione della Riforma del Terzo Settore, istituisce il Servizio Civile Universale.</a:t>
            </a:r>
          </a:p>
          <a:p>
            <a:pPr algn="just"/>
            <a:endParaRPr lang="it-IT" sz="1600" dirty="0" smtClean="0">
              <a:latin typeface="Avenir Book"/>
              <a:cs typeface="Avenir Book"/>
            </a:endParaRPr>
          </a:p>
          <a:p>
            <a:pPr algn="just"/>
            <a:r>
              <a:rPr lang="it-IT" sz="1600" dirty="0" smtClean="0">
                <a:latin typeface="Avenir Book"/>
                <a:cs typeface="Avenir Book"/>
              </a:rPr>
              <a:t>Si tratta di una significativa conferma per le scelte già fatte da alcune AVIS di accreditarsi come Enti Gestori: scelta che oggi trova la necessità di essere rilanciata, rendendo l’istituto del Servizio Civile una opportunità ancora più significativa per innovare la vita </a:t>
            </a:r>
            <a:r>
              <a:rPr lang="it-IT" sz="1600" dirty="0" smtClean="0">
                <a:latin typeface="Avenir Book"/>
                <a:cs typeface="Avenir Book"/>
              </a:rPr>
              <a:t>organizzativa </a:t>
            </a:r>
            <a:r>
              <a:rPr lang="it-IT" sz="1600" dirty="0" smtClean="0">
                <a:latin typeface="Avenir Book"/>
                <a:cs typeface="Avenir Book"/>
              </a:rPr>
              <a:t>di sezioni piccole e grandi, anche immaginando una maggiore concertazione nei diversi livelli (nazionale, regionale, provinciale) delle pratiche di attivazione e utilizzo del Servizio </a:t>
            </a:r>
            <a:r>
              <a:rPr lang="it-IT" sz="1600" dirty="0" smtClean="0">
                <a:latin typeface="Avenir Book"/>
                <a:cs typeface="Avenir Book"/>
              </a:rPr>
              <a:t>Civile.</a:t>
            </a:r>
            <a:endParaRPr lang="it-IT" sz="1600" dirty="0" smtClean="0">
              <a:latin typeface="Avenir Book"/>
              <a:cs typeface="Avenir Book"/>
            </a:endParaRPr>
          </a:p>
          <a:p>
            <a:pPr algn="just"/>
            <a:endParaRPr lang="it-IT" sz="1600" dirty="0" smtClean="0">
              <a:latin typeface="Avenir Book"/>
              <a:cs typeface="Avenir Book"/>
            </a:endParaRPr>
          </a:p>
          <a:p>
            <a:pPr algn="just"/>
            <a:r>
              <a:rPr lang="it-IT" sz="1600" dirty="0" smtClean="0">
                <a:latin typeface="Avenir Book"/>
                <a:cs typeface="Avenir Book"/>
              </a:rPr>
              <a:t>Il nuovo Bando, aperto in questi giorni, introduce tre interessanti novità: servizio flessibile da 8 a 12 mesi, possibilità in alcuni casi di fare 3 mesi all'estero, apertura a giovani con minori opportunità.</a:t>
            </a:r>
          </a:p>
        </p:txBody>
      </p:sp>
    </p:spTree>
    <p:extLst>
      <p:ext uri="{BB962C8B-B14F-4D97-AF65-F5344CB8AC3E}">
        <p14:creationId xmlns:p14="http://schemas.microsoft.com/office/powerpoint/2010/main" val="3158670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AVIS protagonista del welfare_1</a:t>
            </a:r>
          </a:p>
        </p:txBody>
      </p:sp>
      <p:sp>
        <p:nvSpPr>
          <p:cNvPr id="7" name="CasellaDiTesto 6"/>
          <p:cNvSpPr txBox="1"/>
          <p:nvPr/>
        </p:nvSpPr>
        <p:spPr>
          <a:xfrm>
            <a:off x="574472" y="963236"/>
            <a:ext cx="7997690" cy="2554545"/>
          </a:xfrm>
          <a:prstGeom prst="rect">
            <a:avLst/>
          </a:prstGeom>
          <a:noFill/>
        </p:spPr>
        <p:txBody>
          <a:bodyPr wrap="square" rtlCol="0">
            <a:spAutoFit/>
          </a:bodyPr>
          <a:lstStyle/>
          <a:p>
            <a:pPr algn="just"/>
            <a:r>
              <a:rPr lang="it-IT" sz="1600" dirty="0" smtClean="0">
                <a:latin typeface="Avenir Book"/>
                <a:cs typeface="Avenir Book"/>
              </a:rPr>
              <a:t>Come auspicato, nel percorso di Riforma viene preservato il ruolo di AVIS non solo come fornitore di servizi per la PA (articolo 56), ma come soggetto pienamente autore e attivatore di welfare. Ciò apre e rilancia nuovo sfide su diversi fronti, tra cui</a:t>
            </a:r>
          </a:p>
          <a:p>
            <a:pPr algn="just"/>
            <a:endParaRPr lang="it-IT" sz="1600" dirty="0" smtClean="0">
              <a:latin typeface="Avenir Book"/>
              <a:cs typeface="Avenir Book"/>
            </a:endParaRPr>
          </a:p>
          <a:p>
            <a:pPr marL="285750" indent="-285750" algn="just">
              <a:buFont typeface="Arial"/>
              <a:buChar char="•"/>
            </a:pPr>
            <a:r>
              <a:rPr lang="it-IT" sz="1600" dirty="0" smtClean="0">
                <a:latin typeface="Avenir Book"/>
                <a:cs typeface="Avenir Book"/>
              </a:rPr>
              <a:t>la relazione con il proprio territorio di appartenenza, di cui le piccole organizzazioni sono espressione e verso il quale devono avere una responsabilità culturale, rispetto alla promozione della cultura della solidarietà e alla diffusione di maggiore coesione sociale. A partire dal rafforzare la relazione (progettuale, </a:t>
            </a:r>
            <a:r>
              <a:rPr lang="it-IT" sz="1600" dirty="0" smtClean="0">
                <a:latin typeface="Avenir Book"/>
                <a:cs typeface="Avenir Book"/>
              </a:rPr>
              <a:t>collaborativa, culturale) </a:t>
            </a:r>
            <a:r>
              <a:rPr lang="it-IT" sz="1600" dirty="0" smtClean="0">
                <a:latin typeface="Avenir Book"/>
                <a:cs typeface="Avenir Book"/>
              </a:rPr>
              <a:t>tra le AVIS locali e le altre organizzazioni/associazioni della stessa comunità</a:t>
            </a:r>
          </a:p>
        </p:txBody>
      </p:sp>
    </p:spTree>
    <p:extLst>
      <p:ext uri="{BB962C8B-B14F-4D97-AF65-F5344CB8AC3E}">
        <p14:creationId xmlns:p14="http://schemas.microsoft.com/office/powerpoint/2010/main" val="183785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AVIS protagonista del welfare_2</a:t>
            </a:r>
          </a:p>
        </p:txBody>
      </p:sp>
      <p:sp>
        <p:nvSpPr>
          <p:cNvPr id="7" name="CasellaDiTesto 6"/>
          <p:cNvSpPr txBox="1"/>
          <p:nvPr/>
        </p:nvSpPr>
        <p:spPr>
          <a:xfrm>
            <a:off x="574472" y="963236"/>
            <a:ext cx="7997690" cy="2308324"/>
          </a:xfrm>
          <a:prstGeom prst="rect">
            <a:avLst/>
          </a:prstGeom>
          <a:noFill/>
        </p:spPr>
        <p:txBody>
          <a:bodyPr wrap="square" rtlCol="0">
            <a:spAutoFit/>
          </a:bodyPr>
          <a:lstStyle/>
          <a:p>
            <a:pPr algn="just"/>
            <a:r>
              <a:rPr lang="it-IT" sz="1600" dirty="0" smtClean="0">
                <a:latin typeface="Avenir Book"/>
                <a:cs typeface="Avenir Book"/>
              </a:rPr>
              <a:t>e ancora:</a:t>
            </a:r>
          </a:p>
          <a:p>
            <a:pPr algn="just"/>
            <a:endParaRPr lang="it-IT" sz="1600" dirty="0" smtClean="0">
              <a:latin typeface="Avenir Book"/>
              <a:cs typeface="Avenir Book"/>
            </a:endParaRPr>
          </a:p>
          <a:p>
            <a:pPr marL="285750" indent="-285750" algn="just">
              <a:buFont typeface="Arial"/>
              <a:buChar char="•"/>
            </a:pPr>
            <a:r>
              <a:rPr lang="it-IT" sz="1600" dirty="0" smtClean="0">
                <a:latin typeface="Avenir Book"/>
                <a:cs typeface="Avenir Book"/>
              </a:rPr>
              <a:t>il rapporto con le giovani generazioni, rispetto alle strategie organizzative che è necessario attivare non solo per promuovere la cultura del dono, ma soprattutto per affidare ai giovani un ruolo decisivo nella vita delle associazioni</a:t>
            </a:r>
          </a:p>
          <a:p>
            <a:pPr marL="285750" indent="-285750" algn="just">
              <a:buFont typeface="Arial"/>
              <a:buChar char="•"/>
            </a:pPr>
            <a:r>
              <a:rPr lang="it-IT" sz="1600" dirty="0" smtClean="0">
                <a:latin typeface="Avenir Book"/>
                <a:cs typeface="Avenir Book"/>
              </a:rPr>
              <a:t>il tema, urgente per altri versi, dei migranti e degli stranieri, che offre però spunti di riflessione attorno alla loro idoneità alla donazione, anche pensando a percorsi di coinvolgimento degli stranieri nel dono del sangue come percorsi di inclusione e di cittadinanza</a:t>
            </a:r>
          </a:p>
        </p:txBody>
      </p:sp>
    </p:spTree>
    <p:extLst>
      <p:ext uri="{BB962C8B-B14F-4D97-AF65-F5344CB8AC3E}">
        <p14:creationId xmlns:p14="http://schemas.microsoft.com/office/powerpoint/2010/main" val="101755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I Centri di Servizio per il Volontariato</a:t>
            </a:r>
          </a:p>
        </p:txBody>
      </p:sp>
      <p:sp>
        <p:nvSpPr>
          <p:cNvPr id="7" name="CasellaDiTesto 6"/>
          <p:cNvSpPr txBox="1"/>
          <p:nvPr/>
        </p:nvSpPr>
        <p:spPr>
          <a:xfrm>
            <a:off x="574472" y="963236"/>
            <a:ext cx="7997690" cy="3539430"/>
          </a:xfrm>
          <a:prstGeom prst="rect">
            <a:avLst/>
          </a:prstGeom>
          <a:noFill/>
        </p:spPr>
        <p:txBody>
          <a:bodyPr wrap="square" rtlCol="0">
            <a:spAutoFit/>
          </a:bodyPr>
          <a:lstStyle/>
          <a:p>
            <a:pPr algn="just"/>
            <a:r>
              <a:rPr lang="it-IT" sz="1600" dirty="0" smtClean="0">
                <a:latin typeface="Avenir Book"/>
                <a:cs typeface="Avenir Book"/>
              </a:rPr>
              <a:t>I CSV, che nel Codice (articoli 61-66) vengono ridisegnati come soggetti di servizio per tutto il volontariato all’interno degli ETS, sono </a:t>
            </a:r>
            <a:r>
              <a:rPr lang="it-IT" sz="1600" dirty="0" smtClean="0">
                <a:latin typeface="Avenir Book"/>
                <a:cs typeface="Avenir Book"/>
              </a:rPr>
              <a:t>presenti su tutto il territorio nazionale e si offrono servizi di:</a:t>
            </a:r>
          </a:p>
          <a:p>
            <a:pPr algn="just"/>
            <a:endParaRPr lang="it-IT" sz="1600" dirty="0">
              <a:latin typeface="Avenir Book"/>
              <a:cs typeface="Avenir Book"/>
            </a:endParaRPr>
          </a:p>
          <a:p>
            <a:pPr marL="285750" indent="-285750" algn="just">
              <a:buFont typeface="Arial"/>
              <a:buChar char="•"/>
            </a:pPr>
            <a:r>
              <a:rPr lang="it-IT" sz="1600" dirty="0" smtClean="0">
                <a:latin typeface="Avenir Book"/>
                <a:cs typeface="Avenir Book"/>
              </a:rPr>
              <a:t>promozione, orientamento e animazione territoriale, per dare visibilità all’impatto dell’azione volontaria dentro le comunità e promuovere la cultura della solidarietà</a:t>
            </a:r>
          </a:p>
          <a:p>
            <a:pPr marL="285750" indent="-285750" algn="just">
              <a:buFont typeface="Arial"/>
              <a:buChar char="•"/>
            </a:pPr>
            <a:r>
              <a:rPr lang="it-IT" sz="1600" dirty="0" smtClean="0">
                <a:latin typeface="Avenir Book"/>
                <a:cs typeface="Avenir Book"/>
              </a:rPr>
              <a:t>formazione e consulenza per rafforzare le competenze progettuale, relazionali, gestionali e organizzative dei volontari</a:t>
            </a:r>
          </a:p>
          <a:p>
            <a:pPr marL="285750" indent="-285750" algn="just">
              <a:buFont typeface="Arial"/>
              <a:buChar char="•"/>
            </a:pPr>
            <a:r>
              <a:rPr lang="it-IT" sz="1600" dirty="0" smtClean="0">
                <a:latin typeface="Avenir Book"/>
                <a:cs typeface="Avenir Book"/>
              </a:rPr>
              <a:t>informazione, comunicazione, ricerca e documentazione per incrementare la conoscenza sulla qualità e la quantità delle progettualità del volontariato</a:t>
            </a:r>
          </a:p>
          <a:p>
            <a:pPr marL="285750" indent="-285750" algn="just">
              <a:buFont typeface="Arial"/>
              <a:buChar char="•"/>
            </a:pPr>
            <a:r>
              <a:rPr lang="it-IT" sz="1600" dirty="0" smtClean="0">
                <a:latin typeface="Avenir Book"/>
                <a:cs typeface="Avenir Book"/>
              </a:rPr>
              <a:t>supporto tecnico e logistico</a:t>
            </a:r>
          </a:p>
          <a:p>
            <a:pPr algn="just"/>
            <a:endParaRPr lang="it-IT" sz="1600" dirty="0" smtClean="0">
              <a:latin typeface="Avenir Book"/>
              <a:cs typeface="Avenir Book"/>
            </a:endParaRPr>
          </a:p>
          <a:p>
            <a:pPr algn="just"/>
            <a:endParaRPr lang="it-IT" sz="1600" dirty="0">
              <a:latin typeface="Avenir Book"/>
              <a:cs typeface="Avenir Book"/>
            </a:endParaRPr>
          </a:p>
          <a:p>
            <a:pPr algn="just"/>
            <a:endParaRPr lang="it-IT" sz="1600" dirty="0" smtClean="0">
              <a:latin typeface="Avenir Book"/>
              <a:cs typeface="Avenir Book"/>
            </a:endParaRPr>
          </a:p>
        </p:txBody>
      </p:sp>
    </p:spTree>
    <p:extLst>
      <p:ext uri="{BB962C8B-B14F-4D97-AF65-F5344CB8AC3E}">
        <p14:creationId xmlns:p14="http://schemas.microsoft.com/office/powerpoint/2010/main" val="348442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AVIS e CSV</a:t>
            </a:r>
            <a:endParaRPr lang="it-IT" sz="2800" b="1" dirty="0" smtClean="0">
              <a:latin typeface="Avenir Book"/>
              <a:cs typeface="Avenir Book"/>
            </a:endParaRPr>
          </a:p>
        </p:txBody>
      </p:sp>
      <p:sp>
        <p:nvSpPr>
          <p:cNvPr id="7" name="CasellaDiTesto 6"/>
          <p:cNvSpPr txBox="1"/>
          <p:nvPr/>
        </p:nvSpPr>
        <p:spPr>
          <a:xfrm>
            <a:off x="574472" y="963236"/>
            <a:ext cx="7997690" cy="3293209"/>
          </a:xfrm>
          <a:prstGeom prst="rect">
            <a:avLst/>
          </a:prstGeom>
          <a:noFill/>
        </p:spPr>
        <p:txBody>
          <a:bodyPr wrap="square" rtlCol="0">
            <a:spAutoFit/>
          </a:bodyPr>
          <a:lstStyle/>
          <a:p>
            <a:pPr algn="just"/>
            <a:r>
              <a:rPr lang="it-IT" sz="1600" dirty="0" smtClean="0">
                <a:latin typeface="Avenir Book"/>
                <a:cs typeface="Avenir Book"/>
              </a:rPr>
              <a:t>La collaborazione con i CSV può avvenire in diverse modalità, aprendo spazi di crescita reciproci:</a:t>
            </a:r>
          </a:p>
          <a:p>
            <a:pPr algn="just"/>
            <a:endParaRPr lang="it-IT" sz="1600" dirty="0">
              <a:latin typeface="Avenir Book"/>
              <a:cs typeface="Avenir Book"/>
            </a:endParaRPr>
          </a:p>
          <a:p>
            <a:pPr marL="285750" indent="-285750" algn="just">
              <a:buFont typeface="Arial"/>
              <a:buChar char="•"/>
            </a:pPr>
            <a:r>
              <a:rPr lang="it-IT" sz="1600" dirty="0" smtClean="0">
                <a:latin typeface="Avenir Book"/>
                <a:cs typeface="Avenir Book"/>
              </a:rPr>
              <a:t>attraverso la partecipazione di AVIS nel governo dei CSV, che sono aperti a tutti gli ETS ma nei quali la maggioranza è riservata al volontariato</a:t>
            </a:r>
          </a:p>
          <a:p>
            <a:pPr marL="285750" indent="-285750" algn="just">
              <a:buFont typeface="Arial"/>
              <a:buChar char="•"/>
            </a:pPr>
            <a:r>
              <a:rPr lang="it-IT" sz="1600" dirty="0" smtClean="0">
                <a:latin typeface="Avenir Book"/>
                <a:cs typeface="Avenir Book"/>
              </a:rPr>
              <a:t>usufruendo dei servizi di consulenza, formazione e comunicazione, per facilitare l’assolvimento degli adempimenti burocratici in carico alle associazioni e per dare visibilità alle proprie iniziative</a:t>
            </a:r>
          </a:p>
          <a:p>
            <a:pPr marL="285750" indent="-285750" algn="just">
              <a:buFont typeface="Arial"/>
              <a:buChar char="•"/>
            </a:pPr>
            <a:r>
              <a:rPr lang="it-IT" sz="1600" dirty="0" smtClean="0">
                <a:latin typeface="Avenir Book"/>
                <a:cs typeface="Avenir Book"/>
              </a:rPr>
              <a:t>sviluppando collaborazioni dentro i territori per </a:t>
            </a:r>
            <a:r>
              <a:rPr lang="it-IT" sz="1600" dirty="0" err="1" smtClean="0">
                <a:latin typeface="Avenir Book"/>
                <a:cs typeface="Avenir Book"/>
              </a:rPr>
              <a:t>coprogettare</a:t>
            </a:r>
            <a:r>
              <a:rPr lang="it-IT" sz="1600" dirty="0" smtClean="0">
                <a:latin typeface="Avenir Book"/>
                <a:cs typeface="Avenir Book"/>
              </a:rPr>
              <a:t> interventi di promozione del volontariato, eventi, progetti giovani e azioni di coesione sociale</a:t>
            </a:r>
          </a:p>
          <a:p>
            <a:pPr algn="just"/>
            <a:endParaRPr lang="it-IT" sz="1600" dirty="0" smtClean="0">
              <a:latin typeface="Avenir Book"/>
              <a:cs typeface="Avenir Book"/>
            </a:endParaRPr>
          </a:p>
          <a:p>
            <a:pPr algn="just"/>
            <a:endParaRPr lang="it-IT" sz="1600" dirty="0">
              <a:latin typeface="Avenir Book"/>
              <a:cs typeface="Avenir Book"/>
            </a:endParaRPr>
          </a:p>
          <a:p>
            <a:pPr algn="just"/>
            <a:endParaRPr lang="it-IT" sz="1600" dirty="0" smtClean="0">
              <a:latin typeface="Avenir Book"/>
              <a:cs typeface="Avenir Book"/>
            </a:endParaRPr>
          </a:p>
        </p:txBody>
      </p:sp>
    </p:spTree>
    <p:extLst>
      <p:ext uri="{BB962C8B-B14F-4D97-AF65-F5344CB8AC3E}">
        <p14:creationId xmlns:p14="http://schemas.microsoft.com/office/powerpoint/2010/main" val="934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Non remunerazione del dono</a:t>
            </a:r>
          </a:p>
        </p:txBody>
      </p:sp>
      <p:sp>
        <p:nvSpPr>
          <p:cNvPr id="7" name="CasellaDiTesto 6"/>
          <p:cNvSpPr txBox="1"/>
          <p:nvPr/>
        </p:nvSpPr>
        <p:spPr>
          <a:xfrm>
            <a:off x="574472" y="963236"/>
            <a:ext cx="7997690" cy="3046988"/>
          </a:xfrm>
          <a:prstGeom prst="rect">
            <a:avLst/>
          </a:prstGeom>
          <a:noFill/>
        </p:spPr>
        <p:txBody>
          <a:bodyPr wrap="square" rtlCol="0">
            <a:spAutoFit/>
          </a:bodyPr>
          <a:lstStyle/>
          <a:p>
            <a:pPr algn="just"/>
            <a:r>
              <a:rPr lang="it-IT" sz="1600" dirty="0" smtClean="0">
                <a:latin typeface="Avenir Book"/>
                <a:cs typeface="Avenir Book"/>
              </a:rPr>
              <a:t>Se il Codice del Terzo Settore, recependo alcune </a:t>
            </a:r>
            <a:r>
              <a:rPr lang="it-IT" sz="1600" dirty="0" smtClean="0">
                <a:latin typeface="Avenir Book"/>
                <a:cs typeface="Avenir Book"/>
              </a:rPr>
              <a:t>sollecitazioni </a:t>
            </a:r>
            <a:r>
              <a:rPr lang="it-IT" sz="1600" dirty="0" smtClean="0">
                <a:latin typeface="Avenir Book"/>
                <a:cs typeface="Avenir Book"/>
              </a:rPr>
              <a:t>da parte del volontariato italiano, introduce (articolo 17, comma 4) la possibilità per i volontari di ottenere un rimborso forfettario per le spese sostenute nell’ambito della propria attività di volontariato, ribadisce altresì la totale gratuità dell’atto del dono di sangue (e organi).</a:t>
            </a:r>
          </a:p>
          <a:p>
            <a:pPr algn="just"/>
            <a:endParaRPr lang="it-IT" sz="1600" dirty="0" smtClean="0">
              <a:latin typeface="Avenir Book"/>
              <a:cs typeface="Avenir Book"/>
            </a:endParaRPr>
          </a:p>
          <a:p>
            <a:pPr algn="just"/>
            <a:r>
              <a:rPr lang="it-IT" sz="1600" dirty="0" smtClean="0">
                <a:latin typeface="Avenir Book"/>
                <a:cs typeface="Avenir Book"/>
              </a:rPr>
              <a:t>E’ la conferma del modello italiano basato sulla non remunerazione del dono.</a:t>
            </a:r>
          </a:p>
          <a:p>
            <a:pPr algn="just"/>
            <a:endParaRPr lang="it-IT" sz="1600" dirty="0" smtClean="0">
              <a:latin typeface="Avenir Book"/>
              <a:cs typeface="Avenir Book"/>
            </a:endParaRPr>
          </a:p>
          <a:p>
            <a:pPr algn="just"/>
            <a:r>
              <a:rPr lang="it-IT" sz="1600" dirty="0" smtClean="0">
                <a:latin typeface="Avenir Book"/>
                <a:cs typeface="Avenir Book"/>
              </a:rPr>
              <a:t>Resta invece confermata la possibilità, in linea anche con i più recenti atti del Ministro Lorenzin, della retribuzione della giornata lavorativa a carico del sistema previdenziale (anche per i non idonei), come previsto dalla Legge 219 del 2005: una possibilità che peraltro non viene utilizzata dall’80% dei donatori.</a:t>
            </a:r>
            <a:endParaRPr lang="it-IT" sz="1600" dirty="0">
              <a:latin typeface="Avenir Book"/>
              <a:cs typeface="Avenir Book"/>
            </a:endParaRPr>
          </a:p>
        </p:txBody>
      </p:sp>
    </p:spTree>
    <p:extLst>
      <p:ext uri="{BB962C8B-B14F-4D97-AF65-F5344CB8AC3E}">
        <p14:creationId xmlns:p14="http://schemas.microsoft.com/office/powerpoint/2010/main" val="187323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Rimborso spese</a:t>
            </a:r>
          </a:p>
        </p:txBody>
      </p:sp>
      <p:sp>
        <p:nvSpPr>
          <p:cNvPr id="7" name="CasellaDiTesto 6"/>
          <p:cNvSpPr txBox="1"/>
          <p:nvPr/>
        </p:nvSpPr>
        <p:spPr>
          <a:xfrm>
            <a:off x="574472" y="963236"/>
            <a:ext cx="7997690" cy="3046988"/>
          </a:xfrm>
          <a:prstGeom prst="rect">
            <a:avLst/>
          </a:prstGeom>
          <a:noFill/>
        </p:spPr>
        <p:txBody>
          <a:bodyPr wrap="square" rtlCol="0">
            <a:spAutoFit/>
          </a:bodyPr>
          <a:lstStyle/>
          <a:p>
            <a:pPr algn="just"/>
            <a:r>
              <a:rPr lang="it-IT" sz="1600" dirty="0" smtClean="0">
                <a:latin typeface="Avenir Book"/>
                <a:cs typeface="Avenir Book"/>
              </a:rPr>
              <a:t>Come già detto, le spese sostenute dai volontari nell’ambito dello svolgimento della propria attività di volontariato possono essere rimborsate anche a fronte di una autocertificazione, purché non superino l'importo di 10 euro giornalieri e 150 euro mensili e l'organo sociale competente deliberi sulle tipologie di spese e le attività di volontariato per le quali è ammessa questa modalità di rimborso.</a:t>
            </a:r>
          </a:p>
          <a:p>
            <a:pPr algn="just"/>
            <a:endParaRPr lang="it-IT" sz="1600" dirty="0" smtClean="0">
              <a:latin typeface="Avenir Book"/>
              <a:cs typeface="Avenir Book"/>
            </a:endParaRPr>
          </a:p>
          <a:p>
            <a:pPr algn="just"/>
            <a:r>
              <a:rPr lang="it-IT" sz="1600" dirty="0" smtClean="0">
                <a:latin typeface="Avenir Book"/>
                <a:cs typeface="Avenir Book"/>
              </a:rPr>
              <a:t>Questa apertura, che pure ha il merito </a:t>
            </a:r>
            <a:r>
              <a:rPr lang="it-IT" sz="1600" dirty="0" smtClean="0">
                <a:latin typeface="Avenir Book"/>
                <a:cs typeface="Avenir Book"/>
              </a:rPr>
              <a:t>di fare </a:t>
            </a:r>
            <a:r>
              <a:rPr lang="it-IT" sz="1600" dirty="0" smtClean="0">
                <a:latin typeface="Avenir Book"/>
                <a:cs typeface="Avenir Book"/>
              </a:rPr>
              <a:t>chiarezza su pratiche già in atto ma finora illecite, riversa sul volontario tutta la responsabilità dell’autocertificazione: in questo senso va sottolineato come l’autocertificazione implichi la presunzione che il volontario, pur non esibendo le pezze giustificative, ne sia comunque in possesso e che pertanto le spese sostenute siano dimostrabili in caso di controllo da parte dell’Agenzia delle Entrate.</a:t>
            </a:r>
          </a:p>
        </p:txBody>
      </p:sp>
    </p:spTree>
    <p:extLst>
      <p:ext uri="{BB962C8B-B14F-4D97-AF65-F5344CB8AC3E}">
        <p14:creationId xmlns:p14="http://schemas.microsoft.com/office/powerpoint/2010/main" val="333215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Le opportunità di finanziamento_1</a:t>
            </a:r>
          </a:p>
        </p:txBody>
      </p:sp>
      <p:sp>
        <p:nvSpPr>
          <p:cNvPr id="7" name="CasellaDiTesto 6"/>
          <p:cNvSpPr txBox="1"/>
          <p:nvPr/>
        </p:nvSpPr>
        <p:spPr>
          <a:xfrm>
            <a:off x="574472" y="963236"/>
            <a:ext cx="7997690" cy="3046988"/>
          </a:xfrm>
          <a:prstGeom prst="rect">
            <a:avLst/>
          </a:prstGeom>
          <a:noFill/>
        </p:spPr>
        <p:txBody>
          <a:bodyPr wrap="square" rtlCol="0">
            <a:spAutoFit/>
          </a:bodyPr>
          <a:lstStyle/>
          <a:p>
            <a:pPr algn="just"/>
            <a:r>
              <a:rPr lang="it-IT" sz="1600" dirty="0" smtClean="0">
                <a:latin typeface="Avenir Book"/>
                <a:cs typeface="Avenir Book"/>
              </a:rPr>
              <a:t>In tema di raccolta fondi, la nuova formulazione degli ETS secondo la quale le attività istituzionali possono essere svolte sia in forma commerciale che in forma non commerciale (ciò che rileva sono le finalità), apre a nuove opportunità.</a:t>
            </a:r>
          </a:p>
          <a:p>
            <a:pPr algn="just"/>
            <a:endParaRPr lang="it-IT" sz="1600" dirty="0">
              <a:latin typeface="Avenir Book"/>
              <a:cs typeface="Avenir Book"/>
            </a:endParaRPr>
          </a:p>
          <a:p>
            <a:pPr algn="just"/>
            <a:r>
              <a:rPr lang="it-IT" sz="1600" dirty="0" smtClean="0">
                <a:latin typeface="Avenir Book"/>
                <a:cs typeface="Avenir Book"/>
              </a:rPr>
              <a:t>Per le AVIS territoriali questa possibilità diventa particolarmente interessante, in quanto può consentire di valorizzare il forte radicamento territoriale delle nostre organizzazioni e i legami fiduciari che nel tempo esse hanno stretto con aziende, banche, altre organizzazioni, cittadini.</a:t>
            </a:r>
          </a:p>
          <a:p>
            <a:pPr algn="just"/>
            <a:endParaRPr lang="it-IT" sz="1600" dirty="0">
              <a:latin typeface="Avenir Book"/>
              <a:cs typeface="Avenir Book"/>
            </a:endParaRPr>
          </a:p>
          <a:p>
            <a:pPr algn="just"/>
            <a:r>
              <a:rPr lang="it-IT" sz="1600" dirty="0" smtClean="0">
                <a:latin typeface="Avenir Book"/>
                <a:cs typeface="Avenir Book"/>
              </a:rPr>
              <a:t>Non si tratta di stravolgere le proprie attività, avviando iniziative di carattere commerciale, ma di riconoscere il valore di AVIS come bene comune, intorno al quale tutti sono chiamati a investire e contribuire.</a:t>
            </a:r>
          </a:p>
        </p:txBody>
      </p:sp>
    </p:spTree>
    <p:extLst>
      <p:ext uri="{BB962C8B-B14F-4D97-AF65-F5344CB8AC3E}">
        <p14:creationId xmlns:p14="http://schemas.microsoft.com/office/powerpoint/2010/main" val="404200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Le opportunità di finanziamento_2</a:t>
            </a:r>
          </a:p>
        </p:txBody>
      </p:sp>
      <p:sp>
        <p:nvSpPr>
          <p:cNvPr id="7" name="CasellaDiTesto 6"/>
          <p:cNvSpPr txBox="1"/>
          <p:nvPr/>
        </p:nvSpPr>
        <p:spPr>
          <a:xfrm>
            <a:off x="574472" y="963236"/>
            <a:ext cx="7997690" cy="3046988"/>
          </a:xfrm>
          <a:prstGeom prst="rect">
            <a:avLst/>
          </a:prstGeom>
          <a:noFill/>
        </p:spPr>
        <p:txBody>
          <a:bodyPr wrap="square" rtlCol="0">
            <a:spAutoFit/>
          </a:bodyPr>
          <a:lstStyle/>
          <a:p>
            <a:pPr algn="just"/>
            <a:r>
              <a:rPr lang="it-IT" sz="1600" dirty="0" smtClean="0">
                <a:latin typeface="Avenir Book"/>
                <a:cs typeface="Avenir Book"/>
              </a:rPr>
              <a:t>Tra queste possibilità si sottolinea:</a:t>
            </a:r>
          </a:p>
          <a:p>
            <a:pPr algn="just"/>
            <a:endParaRPr lang="it-IT" sz="1600" dirty="0" smtClean="0">
              <a:latin typeface="Avenir Book"/>
              <a:cs typeface="Avenir Book"/>
            </a:endParaRPr>
          </a:p>
          <a:p>
            <a:pPr marL="285750" indent="-285750" algn="just">
              <a:buFont typeface="Arial"/>
              <a:buChar char="•"/>
            </a:pPr>
            <a:r>
              <a:rPr lang="it-IT" sz="1600" dirty="0" smtClean="0">
                <a:latin typeface="Avenir Book"/>
                <a:cs typeface="Avenir Book"/>
              </a:rPr>
              <a:t>l’aumento del regime di detraibilità e deducibilità per le donazione in favore delle organizzazioni di volontariato</a:t>
            </a:r>
          </a:p>
          <a:p>
            <a:pPr marL="285750" indent="-285750" algn="just">
              <a:buFont typeface="Arial"/>
              <a:buChar char="•"/>
            </a:pPr>
            <a:r>
              <a:rPr lang="it-IT" sz="1600" dirty="0" smtClean="0">
                <a:latin typeface="Avenir Book"/>
                <a:cs typeface="Avenir Book"/>
              </a:rPr>
              <a:t>la possibilità per le organizzazioni di volontariato di prestarsi ad attività di sponsorizzazione in modo continuativo, come riconosciuto dall’articolo 79 comma 5 del Codice del Terzo Settore: ovviamente a condizione di adottare tutti gli adempienti richiesti. </a:t>
            </a:r>
          </a:p>
          <a:p>
            <a:pPr marL="285750" indent="-285750" algn="just">
              <a:buFont typeface="Arial"/>
              <a:buChar char="•"/>
            </a:pPr>
            <a:r>
              <a:rPr lang="it-IT" sz="1600" dirty="0" smtClean="0">
                <a:latin typeface="Avenir Book"/>
                <a:cs typeface="Avenir Book"/>
              </a:rPr>
              <a:t>i titoli di solidarietà, che gli istituti di credito potranno emettere senza commissioni di collocamento: si tratta di obbligazioni e altri titoli di debito, non collegati a strumenti derivati, per sostenere le attività degli enti del terzo settore (serve però l’autorizzazione della Commissione Europea)</a:t>
            </a:r>
          </a:p>
        </p:txBody>
      </p:sp>
    </p:spTree>
    <p:extLst>
      <p:ext uri="{BB962C8B-B14F-4D97-AF65-F5344CB8AC3E}">
        <p14:creationId xmlns:p14="http://schemas.microsoft.com/office/powerpoint/2010/main" val="204210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Il </a:t>
            </a:r>
            <a:r>
              <a:rPr lang="it-IT" sz="2800" b="1" dirty="0" err="1" smtClean="0">
                <a:latin typeface="Avenir Book"/>
                <a:cs typeface="Avenir Book"/>
              </a:rPr>
              <a:t>Fundraising</a:t>
            </a:r>
            <a:endParaRPr lang="it-IT" sz="2800" b="1" dirty="0" smtClean="0">
              <a:latin typeface="Avenir Book"/>
              <a:cs typeface="Avenir Book"/>
            </a:endParaRPr>
          </a:p>
        </p:txBody>
      </p:sp>
      <p:sp>
        <p:nvSpPr>
          <p:cNvPr id="7" name="CasellaDiTesto 6"/>
          <p:cNvSpPr txBox="1"/>
          <p:nvPr/>
        </p:nvSpPr>
        <p:spPr>
          <a:xfrm>
            <a:off x="574472" y="963236"/>
            <a:ext cx="7997690" cy="3293209"/>
          </a:xfrm>
          <a:prstGeom prst="rect">
            <a:avLst/>
          </a:prstGeom>
          <a:noFill/>
        </p:spPr>
        <p:txBody>
          <a:bodyPr wrap="square" rtlCol="0">
            <a:spAutoFit/>
          </a:bodyPr>
          <a:lstStyle/>
          <a:p>
            <a:pPr algn="just"/>
            <a:r>
              <a:rPr lang="it-IT" sz="1600" dirty="0" smtClean="0">
                <a:latin typeface="Avenir Book"/>
                <a:cs typeface="Avenir Book"/>
              </a:rPr>
              <a:t>Per la prima volta il </a:t>
            </a:r>
            <a:r>
              <a:rPr lang="it-IT" sz="1600" dirty="0" err="1" smtClean="0">
                <a:latin typeface="Avenir Book"/>
                <a:cs typeface="Avenir Book"/>
              </a:rPr>
              <a:t>fundraising</a:t>
            </a:r>
            <a:r>
              <a:rPr lang="it-IT" sz="1600" dirty="0" smtClean="0">
                <a:latin typeface="Avenir Book"/>
                <a:cs typeface="Avenir Book"/>
              </a:rPr>
              <a:t> viene citato in una legge ottenendo un pieno riconoscimento formale quale attività necessaria, e non residuale, delle organizzazioni del Terzo Settore (art. 7 del Codice del Terzo Settore).</a:t>
            </a:r>
          </a:p>
          <a:p>
            <a:pPr algn="just"/>
            <a:endParaRPr lang="it-IT" sz="1600" dirty="0" smtClean="0">
              <a:latin typeface="Avenir Book"/>
              <a:cs typeface="Avenir Book"/>
            </a:endParaRPr>
          </a:p>
          <a:p>
            <a:pPr algn="just"/>
            <a:r>
              <a:rPr lang="it-IT" sz="1600" dirty="0" smtClean="0">
                <a:latin typeface="Avenir Book"/>
                <a:cs typeface="Avenir Book"/>
              </a:rPr>
              <a:t>Tale passaggio assume un valore ancora più forte se lo si legge assieme al primo comma dell’articolo 2 del Codice in cui vengono riconosciuti “il valore e la funzione sociale della cultura e pratica del dono quali espressione di partecipazione, solidarietà e pluralismo”.</a:t>
            </a:r>
          </a:p>
          <a:p>
            <a:pPr algn="just"/>
            <a:endParaRPr lang="it-IT" sz="1600" dirty="0" smtClean="0">
              <a:latin typeface="Avenir Book"/>
              <a:cs typeface="Avenir Book"/>
            </a:endParaRPr>
          </a:p>
          <a:p>
            <a:pPr algn="just"/>
            <a:r>
              <a:rPr lang="it-IT" sz="1600" dirty="0" smtClean="0">
                <a:latin typeface="Avenir Book"/>
                <a:cs typeface="Avenir Book"/>
              </a:rPr>
              <a:t>Il riferimento all’utilizzo di risorse interne, dipendenti o volontari, indica con forza la necessità per le organizzazioni, anche le più piccole, di dotarsi di </a:t>
            </a:r>
            <a:r>
              <a:rPr lang="it-IT" sz="1600" dirty="0" err="1" smtClean="0">
                <a:latin typeface="Avenir Book"/>
                <a:cs typeface="Avenir Book"/>
              </a:rPr>
              <a:t>fundraiser</a:t>
            </a:r>
            <a:r>
              <a:rPr lang="it-IT" sz="1600" dirty="0" smtClean="0">
                <a:latin typeface="Avenir Book"/>
                <a:cs typeface="Avenir Book"/>
              </a:rPr>
              <a:t> competenti e preparati, capaci di attrarre risorse pubbliche e private per sostenere stabilmente le attività delle loro associazioni.</a:t>
            </a:r>
          </a:p>
        </p:txBody>
      </p:sp>
    </p:spTree>
    <p:extLst>
      <p:ext uri="{BB962C8B-B14F-4D97-AF65-F5344CB8AC3E}">
        <p14:creationId xmlns:p14="http://schemas.microsoft.com/office/powerpoint/2010/main" val="225492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Il 5 per mille</a:t>
            </a:r>
          </a:p>
        </p:txBody>
      </p:sp>
      <p:sp>
        <p:nvSpPr>
          <p:cNvPr id="7" name="CasellaDiTesto 6"/>
          <p:cNvSpPr txBox="1"/>
          <p:nvPr/>
        </p:nvSpPr>
        <p:spPr>
          <a:xfrm>
            <a:off x="574472" y="963236"/>
            <a:ext cx="7997690" cy="2554545"/>
          </a:xfrm>
          <a:prstGeom prst="rect">
            <a:avLst/>
          </a:prstGeom>
          <a:noFill/>
        </p:spPr>
        <p:txBody>
          <a:bodyPr wrap="square" rtlCol="0">
            <a:spAutoFit/>
          </a:bodyPr>
          <a:lstStyle/>
          <a:p>
            <a:pPr algn="just"/>
            <a:r>
              <a:rPr lang="it-IT" sz="1600" dirty="0" smtClean="0">
                <a:latin typeface="Avenir Book"/>
                <a:cs typeface="Avenir Book"/>
              </a:rPr>
              <a:t>Il Decreto Legislativo 111 del 3 luglio 2017 ha completato la riforma del 5 per 1000 per gli ETS: per l’entrata in vigore di questa misura sarà però necessario attendere l’anno successivo all’operatività del Registro Unico del Terzo Settore (verosimilmente quindi dall’anno fiscale 2019).</a:t>
            </a:r>
          </a:p>
          <a:p>
            <a:pPr algn="just"/>
            <a:endParaRPr lang="it-IT" sz="1600" dirty="0" smtClean="0">
              <a:latin typeface="Avenir Book"/>
              <a:cs typeface="Avenir Book"/>
            </a:endParaRPr>
          </a:p>
          <a:p>
            <a:pPr algn="just"/>
            <a:r>
              <a:rPr lang="it-IT" sz="1600" dirty="0" smtClean="0">
                <a:latin typeface="Avenir Book"/>
                <a:cs typeface="Avenir Book"/>
              </a:rPr>
              <a:t>La novità più significativa è che sotto una soglia minima di contributo le associazioni non vedranno un euro (da capire quale impatto sulle piccole associazioni) e l’inoptato (somme destinate senza codice fiscale) verrà ridistribuito con criteri da stabilire, e non più semplicemente in proporzione alle scelte ricevute: queste due previsioni richiederanno ad AVIS una seria riflessione sulla modalità di raccolta del 5 per mille.</a:t>
            </a:r>
          </a:p>
        </p:txBody>
      </p:sp>
    </p:spTree>
    <p:extLst>
      <p:ext uri="{BB962C8B-B14F-4D97-AF65-F5344CB8AC3E}">
        <p14:creationId xmlns:p14="http://schemas.microsoft.com/office/powerpoint/2010/main" val="84125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Le reti di 2° livello</a:t>
            </a:r>
          </a:p>
        </p:txBody>
      </p:sp>
      <p:sp>
        <p:nvSpPr>
          <p:cNvPr id="7" name="CasellaDiTesto 6"/>
          <p:cNvSpPr txBox="1"/>
          <p:nvPr/>
        </p:nvSpPr>
        <p:spPr>
          <a:xfrm>
            <a:off x="574472" y="963236"/>
            <a:ext cx="7997690" cy="2800766"/>
          </a:xfrm>
          <a:prstGeom prst="rect">
            <a:avLst/>
          </a:prstGeom>
          <a:noFill/>
        </p:spPr>
        <p:txBody>
          <a:bodyPr wrap="square" rtlCol="0">
            <a:spAutoFit/>
          </a:bodyPr>
          <a:lstStyle/>
          <a:p>
            <a:pPr algn="just"/>
            <a:r>
              <a:rPr lang="it-IT" sz="1600" dirty="0" smtClean="0">
                <a:latin typeface="Avenir Book"/>
                <a:cs typeface="Avenir Book"/>
              </a:rPr>
              <a:t>L’articolo 41 del Codice del Terzo Settore recepisce una richiesta molto presente nel TS, spesso avanzata anche dal mondo AVIS, ovvero il riconoscimento e la valorizzazione delle reti associative. Esse svolgono attività di coordinamento, tutela, rappresentanza, promozione o supporto degli ETS loro aderenti.</a:t>
            </a:r>
          </a:p>
          <a:p>
            <a:pPr algn="just"/>
            <a:endParaRPr lang="it-IT" sz="1600" dirty="0" smtClean="0">
              <a:latin typeface="Avenir Book"/>
              <a:cs typeface="Avenir Book"/>
            </a:endParaRPr>
          </a:p>
          <a:p>
            <a:pPr algn="just"/>
            <a:r>
              <a:rPr lang="it-IT" sz="1600" dirty="0" smtClean="0">
                <a:latin typeface="Avenir Book"/>
                <a:cs typeface="Avenir Book"/>
              </a:rPr>
              <a:t>Per AVIS la possibilità di essere riconosciuta come rete associativa nazionale, e quindi ETS, significa poter gestire anche le attività di </a:t>
            </a:r>
            <a:r>
              <a:rPr lang="it-IT" sz="1600" dirty="0" smtClean="0">
                <a:latin typeface="Avenir Book"/>
                <a:cs typeface="Avenir Book"/>
              </a:rPr>
              <a:t>monitoraggio </a:t>
            </a:r>
            <a:r>
              <a:rPr lang="it-IT" sz="1600" dirty="0" smtClean="0">
                <a:latin typeface="Avenir Book"/>
                <a:cs typeface="Avenir Book"/>
              </a:rPr>
              <a:t>e controllo per le proprie organizzazioni aderenti; e soprattutto aspirare a partecipare, attraverso un proprio rappresentante, al Consiglio Nazionale del Terzo Settore (articoli 58 e seguenti del Codice: il Consiglio sarà tra l’altro l’organo consultivo per l’armonizzazione legislativa dell’intera materia)</a:t>
            </a:r>
          </a:p>
        </p:txBody>
      </p:sp>
    </p:spTree>
    <p:extLst>
      <p:ext uri="{BB962C8B-B14F-4D97-AF65-F5344CB8AC3E}">
        <p14:creationId xmlns:p14="http://schemas.microsoft.com/office/powerpoint/2010/main" val="263908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Avis_Lombardia.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4472" y="4255269"/>
            <a:ext cx="2896243" cy="471482"/>
          </a:xfrm>
          <a:prstGeom prst="rect">
            <a:avLst/>
          </a:prstGeom>
        </p:spPr>
      </p:pic>
      <p:pic>
        <p:nvPicPr>
          <p:cNvPr id="4" name="Immagine 3" descr="Logo_CSV_vettoriale 2.pdf"/>
          <p:cNvPicPr>
            <a:picLocks noChangeAspect="1"/>
          </p:cNvPicPr>
          <p:nvPr/>
        </p:nvPicPr>
        <p:blipFill rotWithShape="1">
          <a:blip r:embed="rId3">
            <a:extLst>
              <a:ext uri="{28A0092B-C50C-407E-A947-70E740481C1C}">
                <a14:useLocalDpi xmlns:a14="http://schemas.microsoft.com/office/drawing/2010/main" val="0"/>
              </a:ext>
            </a:extLst>
          </a:blip>
          <a:srcRect l="28205" t="35984" r="25500" b="32512"/>
          <a:stretch/>
        </p:blipFill>
        <p:spPr>
          <a:xfrm>
            <a:off x="7208409" y="4146378"/>
            <a:ext cx="1284381" cy="580373"/>
          </a:xfrm>
          <a:prstGeom prst="rect">
            <a:avLst/>
          </a:prstGeom>
        </p:spPr>
      </p:pic>
      <p:sp>
        <p:nvSpPr>
          <p:cNvPr id="5" name="CasellaDiTesto 4"/>
          <p:cNvSpPr txBox="1"/>
          <p:nvPr/>
        </p:nvSpPr>
        <p:spPr>
          <a:xfrm>
            <a:off x="3405774" y="4203531"/>
            <a:ext cx="2359510" cy="523220"/>
          </a:xfrm>
          <a:prstGeom prst="rect">
            <a:avLst/>
          </a:prstGeom>
          <a:noFill/>
        </p:spPr>
        <p:txBody>
          <a:bodyPr wrap="square" rtlCol="0">
            <a:spAutoFit/>
          </a:bodyPr>
          <a:lstStyle/>
          <a:p>
            <a:pPr algn="ctr"/>
            <a:r>
              <a:rPr lang="it-IT" sz="1400" b="1" dirty="0" smtClean="0">
                <a:latin typeface="Avenir Book"/>
                <a:cs typeface="Avenir Book"/>
              </a:rPr>
              <a:t>Bari</a:t>
            </a:r>
          </a:p>
          <a:p>
            <a:pPr algn="ctr"/>
            <a:r>
              <a:rPr lang="it-IT" sz="1400" b="1" dirty="0" smtClean="0">
                <a:latin typeface="Avenir Book"/>
                <a:cs typeface="Avenir Book"/>
              </a:rPr>
              <a:t>30 settembre 2017</a:t>
            </a:r>
            <a:endParaRPr lang="it-IT" sz="1400" b="1" dirty="0">
              <a:latin typeface="Avenir Book"/>
              <a:cs typeface="Avenir Book"/>
            </a:endParaRPr>
          </a:p>
        </p:txBody>
      </p:sp>
      <p:sp>
        <p:nvSpPr>
          <p:cNvPr id="6" name="CasellaDiTesto 5"/>
          <p:cNvSpPr txBox="1"/>
          <p:nvPr/>
        </p:nvSpPr>
        <p:spPr>
          <a:xfrm>
            <a:off x="512310" y="428729"/>
            <a:ext cx="8211380" cy="523220"/>
          </a:xfrm>
          <a:prstGeom prst="rect">
            <a:avLst/>
          </a:prstGeom>
          <a:noFill/>
        </p:spPr>
        <p:txBody>
          <a:bodyPr wrap="square" rtlCol="0">
            <a:spAutoFit/>
          </a:bodyPr>
          <a:lstStyle/>
          <a:p>
            <a:pPr algn="ctr"/>
            <a:r>
              <a:rPr lang="it-IT" sz="2800" b="1" dirty="0" smtClean="0">
                <a:latin typeface="Avenir Book"/>
                <a:cs typeface="Avenir Book"/>
              </a:rPr>
              <a:t>Acquisto di beni e servizi</a:t>
            </a:r>
          </a:p>
        </p:txBody>
      </p:sp>
      <p:sp>
        <p:nvSpPr>
          <p:cNvPr id="7" name="CasellaDiTesto 6"/>
          <p:cNvSpPr txBox="1"/>
          <p:nvPr/>
        </p:nvSpPr>
        <p:spPr>
          <a:xfrm>
            <a:off x="574472" y="963236"/>
            <a:ext cx="7997690" cy="3046988"/>
          </a:xfrm>
          <a:prstGeom prst="rect">
            <a:avLst/>
          </a:prstGeom>
          <a:noFill/>
        </p:spPr>
        <p:txBody>
          <a:bodyPr wrap="square" rtlCol="0">
            <a:spAutoFit/>
          </a:bodyPr>
          <a:lstStyle/>
          <a:p>
            <a:pPr algn="just"/>
            <a:r>
              <a:rPr lang="it-IT" sz="1600" dirty="0" smtClean="0">
                <a:latin typeface="Avenir Book"/>
                <a:cs typeface="Avenir Book"/>
              </a:rPr>
              <a:t>L’articolo 73 del Codice del Terzo Settore costituisce un fondo ministeriale per il finanziamento delle attività di interesse </a:t>
            </a:r>
            <a:r>
              <a:rPr lang="it-IT" sz="1600" dirty="0" smtClean="0">
                <a:latin typeface="Avenir Book"/>
                <a:cs typeface="Avenir Book"/>
              </a:rPr>
              <a:t>generale </a:t>
            </a:r>
            <a:r>
              <a:rPr lang="it-IT" sz="1600" dirty="0" smtClean="0">
                <a:latin typeface="Avenir Book"/>
                <a:cs typeface="Avenir Book"/>
              </a:rPr>
              <a:t>svolte dagli ETS e per le organizzazioni di volontariato che devono acquistare ambulanze, autoveicoli per l’attività sanitaria e beni strumentali.</a:t>
            </a:r>
          </a:p>
          <a:p>
            <a:pPr algn="just"/>
            <a:endParaRPr lang="it-IT" sz="1600" dirty="0" smtClean="0">
              <a:latin typeface="Avenir Book"/>
              <a:cs typeface="Avenir Book"/>
            </a:endParaRPr>
          </a:p>
          <a:p>
            <a:pPr algn="just"/>
            <a:r>
              <a:rPr lang="it-IT" sz="1600" dirty="0" smtClean="0">
                <a:latin typeface="Avenir Book"/>
                <a:cs typeface="Avenir Book"/>
              </a:rPr>
              <a:t>Ogni anno un atto di indirizzo del Ministero del Lavoro dovrà determinare obiettivi e caratteristiche per il finanziamento delle attività di interesse generale; mentre entro un anno dall’approvazione del Codice (agosto 2018) il Ministero del Lavoro dovrà statuire le modalità attraverso le quali ottenere i contributi.</a:t>
            </a:r>
          </a:p>
          <a:p>
            <a:pPr algn="just"/>
            <a:endParaRPr lang="it-IT" sz="1600" dirty="0">
              <a:latin typeface="Avenir Book"/>
              <a:cs typeface="Avenir Book"/>
            </a:endParaRPr>
          </a:p>
          <a:p>
            <a:pPr algn="just"/>
            <a:r>
              <a:rPr lang="it-IT" sz="1600" dirty="0" smtClean="0">
                <a:latin typeface="Avenir Book"/>
                <a:cs typeface="Avenir Book"/>
              </a:rPr>
              <a:t>Quindi: una conferma delle diverse modalità attraverso le quali le AVIS possono svolgere un prezioso ruolo a sostegno della salute dei cittadini.</a:t>
            </a:r>
          </a:p>
        </p:txBody>
      </p:sp>
    </p:spTree>
    <p:extLst>
      <p:ext uri="{BB962C8B-B14F-4D97-AF65-F5344CB8AC3E}">
        <p14:creationId xmlns:p14="http://schemas.microsoft.com/office/powerpoint/2010/main" val="31853636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TotalTime>
  <Words>2312</Words>
  <Application>Microsoft Macintosh PowerPoint</Application>
  <PresentationFormat>Presentazione su schermo (16:9)</PresentationFormat>
  <Paragraphs>141</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Antonio Porretta</dc:creator>
  <cp:lastModifiedBy>Antonio Porretta</cp:lastModifiedBy>
  <cp:revision>15</cp:revision>
  <cp:lastPrinted>2017-09-28T10:04:46Z</cp:lastPrinted>
  <dcterms:created xsi:type="dcterms:W3CDTF">2017-09-28T07:22:38Z</dcterms:created>
  <dcterms:modified xsi:type="dcterms:W3CDTF">2017-09-28T10:43:10Z</dcterms:modified>
</cp:coreProperties>
</file>